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90" r:id="rId4"/>
    <p:sldId id="291" r:id="rId5"/>
    <p:sldId id="273" r:id="rId6"/>
    <p:sldId id="258" r:id="rId7"/>
    <p:sldId id="260" r:id="rId8"/>
    <p:sldId id="286" r:id="rId9"/>
    <p:sldId id="263" r:id="rId10"/>
    <p:sldId id="287" r:id="rId11"/>
    <p:sldId id="264" r:id="rId12"/>
    <p:sldId id="288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9" r:id="rId21"/>
    <p:sldId id="274" r:id="rId22"/>
    <p:sldId id="275" r:id="rId23"/>
    <p:sldId id="276" r:id="rId24"/>
    <p:sldId id="277" r:id="rId25"/>
  </p:sldIdLst>
  <p:sldSz cx="12601575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10" y="-408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45118" y="2130426"/>
            <a:ext cx="10711339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90236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3891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9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36142" y="274639"/>
            <a:ext cx="2835354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30079" y="274639"/>
            <a:ext cx="8296037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8945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37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5437" y="4406901"/>
            <a:ext cx="107113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95437" y="2906713"/>
            <a:ext cx="107113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209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30079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5800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1218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079" y="1535113"/>
            <a:ext cx="55678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079" y="2174875"/>
            <a:ext cx="55678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01426" y="1535113"/>
            <a:ext cx="557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01426" y="2174875"/>
            <a:ext cx="557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67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372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442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080" y="273050"/>
            <a:ext cx="414583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26866" y="273051"/>
            <a:ext cx="70446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080" y="1435101"/>
            <a:ext cx="414583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315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69997" y="4800600"/>
            <a:ext cx="75609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469997" y="612775"/>
            <a:ext cx="75609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469997" y="5367338"/>
            <a:ext cx="75609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4608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30079" y="274638"/>
            <a:ext cx="113414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079" y="1600201"/>
            <a:ext cx="113414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3007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78EE-0682-4F3A-8335-0D1C910E5D28}" type="datetimeFigureOut">
              <a:rPr lang="it-IT" smtClean="0"/>
              <a:pPr/>
              <a:t>04/06/2018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05538" y="6356351"/>
            <a:ext cx="399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03112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4DDBA-A26A-4647-BD80-AF4CE73813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1894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8606" y="274638"/>
            <a:ext cx="7152890" cy="1143000"/>
          </a:xfrm>
        </p:spPr>
        <p:txBody>
          <a:bodyPr/>
          <a:lstStyle/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COSA FARE?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70576" y="2276872"/>
            <a:ext cx="11809087" cy="3785652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DOMANDE PER LA DISCUSSIONE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it-IT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Quali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sono le lacune del nostro attuale sistema scolastico rispetto ai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bisogni formativi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e alle modalità di apprendimento delle nuove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generazioni?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Quanto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queste lacune incidono nella dispersione scolastica dei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ragazzi?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Come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la scuola può integrarsi con altre realtà del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territorio?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Come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innovare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gli assetti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organizzativi e metodologici tra scuola e territorio e come rafforzare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le sinergie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tra scuola 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associazioni?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Come innovare la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didattica 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gli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assetti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pedagogici delle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scuole al fine di assicurare per tutti e per ciascuno studente i traguardi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di competenze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conoscenze?</a:t>
            </a:r>
            <a:endParaRPr lang="it-IT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Risultati immagini per 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099" y="116632"/>
            <a:ext cx="484373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3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46626" y="548680"/>
            <a:ext cx="118090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Consapevolezza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socio-psico-pedagogica, il successo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nei processi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di apprendimento e formazione può essere assicurato solo a condizione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che l’attività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educativa si svolga secondo i principi più avanzati della ricerca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metodologico didattica.</a:t>
            </a: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Da una parte, occorre privilegiare le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strategie di apprendimento più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idonee, che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sembrano essere quelle del </a:t>
            </a:r>
            <a:r>
              <a:rPr lang="it-IT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solving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(ricerca /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riscoperta/reinvenzione/ricostruzione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e del 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cooperative </a:t>
            </a:r>
            <a:r>
              <a:rPr lang="it-IT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(l’apprendimento cooperativo)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dall’altra occorre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adeguare i percorsi didattici, oltre che ai livelli di sviluppo e di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apprendimento, anche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ai ritmi ed agli stili di apprendimento facendone oggetto di attenta verifica.</a:t>
            </a:r>
          </a:p>
        </p:txBody>
      </p:sp>
      <p:pic>
        <p:nvPicPr>
          <p:cNvPr id="9218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9955" y="3643315"/>
            <a:ext cx="7045758" cy="281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22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1278" y="404665"/>
            <a:ext cx="106182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Questo chiama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 causa la formazione dei docenti, il rinnovamento della didattica, la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valutazione che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non si limita a prendere atto dei risultati verificando se lo studente sa o non sa, ma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si impegna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 individuare, ricercare, a scoprire perché lo studente non ha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appreso, prendendo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 considerazione la molteplicità dei possibili motivi dell’insuccesso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dello studente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L’alunno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non viene ammesso alla classe successiva solo se si ritiene che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tale provvedimento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è utile a garantire il successo formativo.</a:t>
            </a:r>
          </a:p>
        </p:txBody>
      </p:sp>
      <p:pic>
        <p:nvPicPr>
          <p:cNvPr id="10242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1483" y="3717032"/>
            <a:ext cx="674805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1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42871" y="3143248"/>
            <a:ext cx="118219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La correlazione tra la dispersione scolastica e il numero di bocciature pregresse è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un dato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ampiamente dimostrato, per cui sarebbe utile implementare delle misure in grado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ridurne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il numero in un Paese come il nostro che più di altri ha una radicata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“cultura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delle bocciature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Ad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esempio in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Belgio,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Paese in cui al pari dell’Italia vi è da sempre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un ampio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ricorso alle bocciature, alcune scuole partecipano ad un progetto pilota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con l’obiettivo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di costruire delle pratiche capaci di contenerne il numero (ad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esempio attraverso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il tutoraggio pomeridiano obbligatorio).</a:t>
            </a:r>
          </a:p>
        </p:txBody>
      </p:sp>
      <p:pic>
        <p:nvPicPr>
          <p:cNvPr id="11266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862" y="332656"/>
            <a:ext cx="6946522" cy="266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71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3570" y="548681"/>
            <a:ext cx="111156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L’OCSE peraltro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considera fondamentale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diffondere nella scuola e nella società la consapevolezza dei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costi economici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che le ripetenze e l’abbandono del sistema educativo comportano.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Per l’Italia l’OCSE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calcola un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costo medio di circa 8.000 dollari per singolo insuccesso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scolastico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Il costo complessivo che ogni anno il nostro Paese è costretto a sostenere, in termini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spesa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aggiuntiva dovuta all’insuccesso scolastico, ammonta a 3,5 miliardi di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euro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9260" y="4005065"/>
            <a:ext cx="5359954" cy="23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OCS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294" y="4005065"/>
            <a:ext cx="4957077" cy="23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16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5862" y="404664"/>
            <a:ext cx="117098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Aumentare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la partecipazione degli studenti è un altro elemento che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può contribuire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 rafforzare il rapporto tra lo studente e la scuola.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Favorire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un tipo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partecipazione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democratica alle decisioni scolastiche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che alimenta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un processo di </a:t>
            </a:r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OWNERSHIP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 responsabilità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nei confronti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dell’istituzione scolastica.</a:t>
            </a:r>
          </a:p>
        </p:txBody>
      </p:sp>
      <p:sp>
        <p:nvSpPr>
          <p:cNvPr id="3" name="Rettangolo 2"/>
          <p:cNvSpPr/>
          <p:nvPr/>
        </p:nvSpPr>
        <p:spPr>
          <a:xfrm>
            <a:off x="4016219" y="3212977"/>
            <a:ext cx="81383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Diventa fondamentale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il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coinvolgimento delle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famiglie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 e aumentare la consapevolezza dei genitori circa l’importanza della scuola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La serenità dell’ambiente familiare, l’attitudine dei genitori nei confronti della scuola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può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influenzare in maniera determinante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l’andamento scolastico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dei figli.</a:t>
            </a:r>
          </a:p>
        </p:txBody>
      </p:sp>
      <p:pic>
        <p:nvPicPr>
          <p:cNvPr id="13314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391" y="2343656"/>
            <a:ext cx="3769982" cy="33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65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45098" y="260649"/>
            <a:ext cx="117098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attività extra scolastiche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rafforzano le competenze di tipo cognitivo,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psicosociale 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contribuiscono altresì a colmare la distanza tra lo studente e la scuola.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Questi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effetti,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 cascata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, hanno delle ripercussioni positive sulla performance scolastica e dunque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sul tasso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di abbandono.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’ sulla base di queste riflessioni che alcune scuole, ad esempio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in Polonia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, hanno reso le attività extrascolastiche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obbligatorie.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Più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 generale bisogna evidenziare che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l’innovazione del sistema scolastico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passa anche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insegnanti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adeguatamente preparati, a cui sia data l’opportunità di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continuare ad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aggiornarsi e che siano motivati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050" name="Picture 2" descr="Risultati immagini per insegnanti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9955" y="4509120"/>
            <a:ext cx="714499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79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47746" y="260648"/>
            <a:ext cx="89060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LAVORARE IN RETE PER IL CONTRASTO </a:t>
            </a:r>
          </a:p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ALLE DISUGUAGLIANZE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47391" y="1166844"/>
            <a:ext cx="120627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Inoltre è a tutti gli attori di un dato territorio che, in una logica di contrasto al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crescere delle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disuguaglianze, spetta la realizzazione di azioni di compensazione per gli </a:t>
            </a:r>
            <a:r>
              <a:rPr lang="it-IT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early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school</a:t>
            </a:r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leavers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, ovvero trovare delle soluzioni di reinserimento ed integrazione sociale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per quei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soggetti dispersi che non sarebbe ora più possibile recuperare, ad esempio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sviluppando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dei percorsi professionali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 producendo nuove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opportunità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lavorative che non richiedano una qualifica di scuola secondaria di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secondo grado.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3844" y="3143248"/>
            <a:ext cx="6406279" cy="344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50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6626" y="692697"/>
            <a:ext cx="120075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Per fronteggiare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la dispersione e il precoce abbandono dei percorsi di istruzione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 formazione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, sia in fase preventiva, sia nel recupero, occorre che vi sia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un’alleanza fra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scuola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tutti i soggetti di un sistema formativo veramente integrato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Per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trasformare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la scuola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 un centro di riferimento culturale e sociale del territorio, soprattutto nelle zone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ad alta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esclusione sociale, è necessario il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coinvolgimento fattivo dei soggetti del terzo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settore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, nelle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sue diverse configurazioni (p.e. associazioni, cooperative, ONG), che vi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operano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offrendo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professionalità di tipo pedagogico e psicosociale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6388" name="Picture 4" descr="Risultati immagini per terzo setto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6135" y="3357562"/>
            <a:ext cx="6581412" cy="319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945632" y="119746"/>
            <a:ext cx="6809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IL CONTRIBUTO DEL TERZO SETTORE</a:t>
            </a:r>
            <a:endParaRPr lang="it-IT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4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8810" y="692697"/>
            <a:ext cx="117098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Tra le esperienze più note del privato sociale vi sono le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“SCUOLE DI SECONDA OCCASIONE” (O “DI SECONDA OPPORTUNITÀ”)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di cui esiste una rete nazionale.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migliori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esperienze sono quelle che integrano gli interventi del privato sociale nel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sistema scolastico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invece di trattarli come soggetti esterni a cui in definitiva delegare gli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studenti “problematici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” con disagio scolastico e familiare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attraverso ad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esempio il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prolungamento del tempo-scuola (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attività prevalentemente di aiuto nei compiti scolastici che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risulta preponderante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tra quelle realizzate dal privato sociale).</a:t>
            </a:r>
          </a:p>
        </p:txBody>
      </p:sp>
      <p:pic>
        <p:nvPicPr>
          <p:cNvPr id="17410" name="Picture 2" descr="Risultati immagini per terzo set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3012" y="3500438"/>
            <a:ext cx="7654882" cy="295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19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5862" y="836713"/>
            <a:ext cx="117098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rafforzamento di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questa collaborazione/alleanza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è prioritaria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 deve andare nella direzione di un coordinamento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 di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una sistematizzazione delle strategie e dei diversi interventi,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                     in un’ottica integrativa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 non meramente suppletiva e delegante.</a:t>
            </a:r>
          </a:p>
          <a:p>
            <a:pPr algn="just"/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questo senso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 autorità locali sono chiamate a svolgere un compito “registico”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nei territori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sostenendo le reti tra scuole e privato sociale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Risultati immagini per terzo set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2042" y="4846661"/>
            <a:ext cx="4515564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945632" y="119746"/>
            <a:ext cx="6809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IL CONTRIBUTO DEL TERZO SETTORE</a:t>
            </a:r>
            <a:endParaRPr lang="it-IT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Risultati immagini per integrazione scuola serviz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3079" y="3391257"/>
            <a:ext cx="6418893" cy="284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62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45098" y="404664"/>
            <a:ext cx="10022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INVESTIRE SUFFICIENTI RISORSE PUBBLICHE PER UNA SCUOLA DI QUALITÀ PER TUTTI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47389" y="1612821"/>
            <a:ext cx="70792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E’ difficile pensare ad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un miglioramento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della qualità del servizio e della didattica, ad un ampliamento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              delle attività di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tutoraggio ed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alla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obbligatorietà delle attività extracurriculari senza fare i conti con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le disponibilità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finanziarie delle scuole.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934403" y="4653136"/>
            <a:ext cx="103043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Alcuni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Paesi hanno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adottato delle misure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che vengono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comunemente chiamate di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“DISCRIMINAZIONE POSITIVA”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Esse consistono nell’accordare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un maggiore flusso di finanziamenti a quelle scuole che servono bacini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popolazione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più economicamente svantaggiati.</a:t>
            </a:r>
          </a:p>
        </p:txBody>
      </p:sp>
      <p:pic>
        <p:nvPicPr>
          <p:cNvPr id="5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6608" y="1612820"/>
            <a:ext cx="4470582" cy="275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5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42042" y="1556818"/>
            <a:ext cx="10816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In sintesi, Stato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, scuole,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famiglie, privato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sociale e mondo produttivo devono assicurare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l’ingrediente essenziale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ad un buon intervento contro la dispersione scolastica: </a:t>
            </a: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lunga durata e stabilità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9458" name="Picture 2" descr="Risultati immagini per terzo set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626" y="188640"/>
            <a:ext cx="5066883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isultati immagini per integrazione scuola serviz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3639" y="3068961"/>
            <a:ext cx="8732770" cy="324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1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4334" y="260649"/>
            <a:ext cx="113542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L’ aumento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 risorse non è da solo sufficiente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per assicurare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raggiungere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l’obiettivo di ridurre drasticamente il fenomeno della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dispersione scolastica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All’aumento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 risorse deve anche corrispondere la capacità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 assegnazione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 interventi che siano realmente in grado di raggiungere i territori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le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fasce di popolazione a più alto rischio di dispersione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 di incoraggiare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interventi sperimentali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 innovativi o la replicabilità di interventi che hanno già dato prova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riuscire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 contrastare il fenomeno.</a:t>
            </a:r>
          </a:p>
        </p:txBody>
      </p:sp>
      <p:pic>
        <p:nvPicPr>
          <p:cNvPr id="5122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33" y="3143248"/>
            <a:ext cx="11354226" cy="32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e 2"/>
          <p:cNvSpPr/>
          <p:nvPr/>
        </p:nvSpPr>
        <p:spPr>
          <a:xfrm>
            <a:off x="7398728" y="3283559"/>
            <a:ext cx="1290068" cy="31046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9037091" y="3501007"/>
            <a:ext cx="1872208" cy="28911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52116" y="3501008"/>
            <a:ext cx="2307532" cy="28911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11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45098" y="404665"/>
            <a:ext cx="9824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Elementi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essenziali che risultano avere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impatto realmente efficace sulla buona riuscita dei progetti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realizzati o da realizzare: 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45098" y="1484785"/>
            <a:ext cx="630078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RETE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fra le scuole e con il coinvolgimento delle associazioni del territorio; </a:t>
            </a:r>
          </a:p>
        </p:txBody>
      </p:sp>
      <p:sp>
        <p:nvSpPr>
          <p:cNvPr id="4" name="Rettangolo 3"/>
          <p:cNvSpPr/>
          <p:nvPr/>
        </p:nvSpPr>
        <p:spPr>
          <a:xfrm>
            <a:off x="5705371" y="2408115"/>
            <a:ext cx="6300788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LA FORMAZIONE DEI DOCENTI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su quadri di riferimento teorico e metodologico e nuove strategie didattiche;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47390" y="3772769"/>
            <a:ext cx="630078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L’INTER-PROFESSIONALITÀ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l’interazione di approcci differenti tra docenti ed operatori esterni permette un reciproco e arricchente scambio di punti di vista e pratiche operative; </a:t>
            </a:r>
          </a:p>
        </p:txBody>
      </p:sp>
      <p:pic>
        <p:nvPicPr>
          <p:cNvPr id="21506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8179" y="3861048"/>
            <a:ext cx="545798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07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42806" y="260648"/>
            <a:ext cx="89312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I MODULI DI ACCOGLIENZA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la presa in carico degli studenti più difficili deve prevedere degli spazi di accoglienza, anche informali, sia prima che durante i percorsi, finalizzati al rafforzamento della motivazione, analisi delle difficoltà e delle dinamiche relazionali;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32875" y="2413338"/>
            <a:ext cx="97251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LA CONTINUITÀ VERTICALE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significa accompagnare i bambini e i ragazzi nei passaggi tra un ordine di scuola e l’altro e promuovere lo scambio e la comunicazione fra i docenti, fin dalla scuola dell’infanzia, anche al fine di una individuazione precoce del disagio; </a:t>
            </a:r>
          </a:p>
        </p:txBody>
      </p:sp>
      <p:sp>
        <p:nvSpPr>
          <p:cNvPr id="4" name="Rettangolo 3"/>
          <p:cNvSpPr/>
          <p:nvPr/>
        </p:nvSpPr>
        <p:spPr>
          <a:xfrm>
            <a:off x="5903843" y="4829384"/>
            <a:ext cx="6300788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IL PORTFOLIO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come strumento costruito dal gruppo di lavoro che aiuta l’autovalutazione di processo, anche da parte dei ragazzi; </a:t>
            </a:r>
          </a:p>
        </p:txBody>
      </p:sp>
      <p:pic>
        <p:nvPicPr>
          <p:cNvPr id="22530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390" y="4044554"/>
            <a:ext cx="5358745" cy="248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36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5862" y="404664"/>
            <a:ext cx="113129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LA SELEZIONE DEL TARGET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 gruppi di studenti beneficiari dei progetti funzionano se si individuano in modo accurato i target prioritari portatori di bisogni specifici, contestualmente ad un lavoro sistemico e sistematico di integrazione nell’ambito dei gruppi classe e della scuola in genere; </a:t>
            </a:r>
          </a:p>
        </p:txBody>
      </p:sp>
      <p:sp>
        <p:nvSpPr>
          <p:cNvPr id="3" name="Rettangolo 2"/>
          <p:cNvSpPr/>
          <p:nvPr/>
        </p:nvSpPr>
        <p:spPr>
          <a:xfrm>
            <a:off x="4117595" y="2420889"/>
            <a:ext cx="71117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IL COINVOLGIMENTO DELLE FAMIGLIE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essenziale per stabilire una reale e produttiva alleanza educativa tra scuola e famiglia; </a:t>
            </a:r>
          </a:p>
        </p:txBody>
      </p:sp>
      <p:sp>
        <p:nvSpPr>
          <p:cNvPr id="4" name="Rettangolo 3"/>
          <p:cNvSpPr/>
          <p:nvPr/>
        </p:nvSpPr>
        <p:spPr>
          <a:xfrm>
            <a:off x="4316068" y="4292422"/>
            <a:ext cx="77071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9. GLI INDICATORI DI RISULTATO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indispensabili per monitorare le attività e per far luce sull’impatto che il progetto ha avuto. </a:t>
            </a:r>
          </a:p>
        </p:txBody>
      </p:sp>
      <p:pic>
        <p:nvPicPr>
          <p:cNvPr id="23554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862" y="2132857"/>
            <a:ext cx="3671733" cy="42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11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9995" y="642918"/>
            <a:ext cx="864399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A cavallo degli anni '60 e '70 è nata l'idea di creare una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«DISCRIMINAZIONE POSITIVA»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materia d’istruzione. </a:t>
            </a:r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Molti studi mettono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in evidenza la stretta correlazione tra il rendimento degli studenti e l’origine socio-economica. </a:t>
            </a:r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Si sosteneva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questo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principio: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la scuola deve compensare gli effetti di una società disuguale, bisogna che essa stessa sia disuguale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deve pertanto accordare un trattamento scolastico preferenziale a categorie di popolazione svantaggiata o in difficoltà: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compensare una discriminazione di fatto per il tramite di disuguaglianze nei mezzi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it-IT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Risultati immagini per abbandono scolast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6869" y="2214554"/>
            <a:ext cx="3214710" cy="4100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71433" y="1000108"/>
            <a:ext cx="75009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Nel 1981, il ministro francese sarà il primo ad applicare questo principio di discriminazione positiva, con una direttiva volta a definire i criteri secondo i quali alcune strutture scolastiche saranno classificate quali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“zona di educazione prioritaria” (ZEP)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, direttiva che pure definisce gli obblighi delle collettività locali nei loro confronti. </a:t>
            </a:r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Nel Belgio francofono ci vorrà un altro decennio per vedere la nascita di scuole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“D +” (discriminazione positiva)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che beneficiano di ulteriori risorse umane e finanziarie da parte della Comunità francese del Belgio. </a:t>
            </a:r>
            <a:endParaRPr lang="it-IT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isultati immagini per abbandono scolast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6737" y="1857364"/>
            <a:ext cx="400052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5862" y="335847"/>
            <a:ext cx="118090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latin typeface="Arial" pitchFamily="34" charset="0"/>
                <a:cs typeface="Arial" pitchFamily="34" charset="0"/>
              </a:rPr>
              <a:t>Se confrontata con gli altri Paesi UE l’Italia è tra quelli che investono meno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in istruzione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 formazione.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proiezioni de </a:t>
            </a:r>
            <a:r>
              <a:rPr lang="it-IT" sz="2000" b="1" i="1" dirty="0">
                <a:latin typeface="Arial" pitchFamily="34" charset="0"/>
                <a:cs typeface="Arial" pitchFamily="34" charset="0"/>
              </a:rPr>
              <a:t>La Buona Scuola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stimano un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aumento della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spesa pubblica in questo ambito fino a 2,4 punti percentuali di PIL nel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lungo periodo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(entro il 2025 si ritiene che l’aumento possa essere dello 0,6)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obiettivo da perseguire potrebbe essere quello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collocarsi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, entro il 2020, ai primi posti della classifica dei Paesi UE per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spesa pubblica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in istruzione e formazione, classifica oggi guidata dalla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Danimarca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 colloca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7,9% del suo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PIL ad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investimenti per istruzione e formazione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074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8428" y="3645025"/>
            <a:ext cx="6723950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48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71697" y="357166"/>
            <a:ext cx="8236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PREVENIRE PER TEMPO IL FENOMENO DELLA DISPERSIONE SCOLASTICA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45098" y="1196752"/>
            <a:ext cx="116201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scuole si dotino di sistemi di </a:t>
            </a:r>
            <a:r>
              <a:rPr lang="it-IT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early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warning</a:t>
            </a:r>
            <a:r>
              <a:rPr lang="it-IT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capaci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assicurare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un intervento tempestivo laddove si registri un’elevata probabilità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dispersione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letteratura dimostra, infatti, che i segnali che uno studente lascerà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la scuola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si presentano fino a tre anni prima dell’abbandono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scolastico. </a:t>
            </a: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Alcuni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esempi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questi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sistemi si trovano in Danimarca, Lituania ed Ungheria che si sono dotati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database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con l’obiettivo di monitorare la performance degli studenti al fine di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prevenirne l’abbandono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5122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9955" y="4071942"/>
            <a:ext cx="7055261" cy="259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29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1278" y="563828"/>
            <a:ext cx="79388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Importante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porre particolare attenzione ai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“passaggi scolastici” dalla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scuola secondaria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 I grado alla secondaria di II grado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ttangolo 2"/>
          <p:cNvSpPr/>
          <p:nvPr/>
        </p:nvSpPr>
        <p:spPr>
          <a:xfrm>
            <a:off x="3895227" y="1772817"/>
            <a:ext cx="83273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Costruire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un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“ponte”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che, partendo dalla continuità del progetto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didattico-educativo, evolva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senza cesure.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“ponte” deve essere il frutto di un accordo tra le scuole,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realizzato in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condivisione e cogestione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146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097" y="3643314"/>
            <a:ext cx="7613077" cy="278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83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46626" y="476672"/>
            <a:ext cx="118090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Assicurare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stabilità del corpo docente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, 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di conseguenza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dare valore a quel rapporto e a quel legame empatico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 che può istaurarsi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tra gli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alunni e i docenti.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continuo cambio dei docenti non consente di poter affrontare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con serietà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le situazioni più complesse e l’avvicendamento dei docenti è spesso vissuto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dagli alunni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come un'altra occasione di abbandono.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questione della mobilità del personale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è dunque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un tema che riguarda la continuità educativa e deve trovare soluzioni di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equilibrio rispettose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dei diritti di tutti, docenti e studenti, ma nel superiore interesse di quest’ultimi.</a:t>
            </a:r>
          </a:p>
        </p:txBody>
      </p:sp>
      <p:pic>
        <p:nvPicPr>
          <p:cNvPr id="7170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1483" y="3714752"/>
            <a:ext cx="7244230" cy="26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2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3570" y="260648"/>
            <a:ext cx="68539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latin typeface="Arial" pitchFamily="34" charset="0"/>
                <a:cs typeface="Arial" pitchFamily="34" charset="0"/>
              </a:rPr>
              <a:t>INNOVARE IL SISTEMA SCOLASTICO E LA DIDATTICA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43570" y="980729"/>
            <a:ext cx="98243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scuola 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deve essere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luogo di dialogo e di incontro, non un luogo di trasmissione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 </a:t>
            </a: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livello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teorico è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ampiamente riconosciuto che non bisogna fare la didattica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trasmissiva,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ma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ancora tutto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– o molto - è organizzato in modo da trasmettere, e non in modo da elaborare.</a:t>
            </a:r>
          </a:p>
        </p:txBody>
      </p:sp>
      <p:pic>
        <p:nvPicPr>
          <p:cNvPr id="8194" name="Picture 2" descr="Risultati immagini per dispersione scolas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6831" y="3227498"/>
            <a:ext cx="7343466" cy="300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69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2074</Words>
  <Application>Microsoft Office PowerPoint</Application>
  <PresentationFormat>Personalizzato</PresentationFormat>
  <Paragraphs>99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COSA FARE?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crescenzo</dc:creator>
  <cp:lastModifiedBy>crescenzo</cp:lastModifiedBy>
  <cp:revision>40</cp:revision>
  <dcterms:created xsi:type="dcterms:W3CDTF">2018-06-02T09:49:53Z</dcterms:created>
  <dcterms:modified xsi:type="dcterms:W3CDTF">2018-06-04T11:45:06Z</dcterms:modified>
</cp:coreProperties>
</file>