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7" r:id="rId3"/>
    <p:sldId id="290" r:id="rId4"/>
    <p:sldId id="291" r:id="rId5"/>
    <p:sldId id="273" r:id="rId6"/>
    <p:sldId id="258" r:id="rId7"/>
    <p:sldId id="260" r:id="rId8"/>
    <p:sldId id="286" r:id="rId9"/>
    <p:sldId id="263" r:id="rId10"/>
    <p:sldId id="287" r:id="rId11"/>
    <p:sldId id="264" r:id="rId12"/>
    <p:sldId id="288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89" r:id="rId21"/>
    <p:sldId id="274" r:id="rId22"/>
    <p:sldId id="275" r:id="rId23"/>
    <p:sldId id="276" r:id="rId24"/>
    <p:sldId id="277" r:id="rId25"/>
  </p:sldIdLst>
  <p:sldSz cx="12601575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810" y="-408"/>
      </p:cViewPr>
      <p:guideLst>
        <p:guide orient="horz" pos="2160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45118" y="2130426"/>
            <a:ext cx="10711339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90236" y="3886200"/>
            <a:ext cx="882110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78EE-0682-4F3A-8335-0D1C910E5D28}" type="datetimeFigureOut">
              <a:rPr lang="it-IT" smtClean="0"/>
              <a:pPr/>
              <a:t>04/06/2018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4DDBA-A26A-4647-BD80-AF4CE73813F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38913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78EE-0682-4F3A-8335-0D1C910E5D28}" type="datetimeFigureOut">
              <a:rPr lang="it-IT" smtClean="0"/>
              <a:pPr/>
              <a:t>04/06/2018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4DDBA-A26A-4647-BD80-AF4CE73813F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399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9136142" y="274639"/>
            <a:ext cx="2835354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30079" y="274639"/>
            <a:ext cx="8296037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78EE-0682-4F3A-8335-0D1C910E5D28}" type="datetimeFigureOut">
              <a:rPr lang="it-IT" smtClean="0"/>
              <a:pPr/>
              <a:t>04/06/2018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4DDBA-A26A-4647-BD80-AF4CE73813F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89451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78EE-0682-4F3A-8335-0D1C910E5D28}" type="datetimeFigureOut">
              <a:rPr lang="it-IT" smtClean="0"/>
              <a:pPr/>
              <a:t>04/06/2018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4DDBA-A26A-4647-BD80-AF4CE73813F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237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95437" y="4406901"/>
            <a:ext cx="1071133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95437" y="2906713"/>
            <a:ext cx="1071133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78EE-0682-4F3A-8335-0D1C910E5D28}" type="datetimeFigureOut">
              <a:rPr lang="it-IT" smtClean="0"/>
              <a:pPr/>
              <a:t>04/06/2018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4DDBA-A26A-4647-BD80-AF4CE73813F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12097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30079" y="1600201"/>
            <a:ext cx="556569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05800" y="1600201"/>
            <a:ext cx="556569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78EE-0682-4F3A-8335-0D1C910E5D28}" type="datetimeFigureOut">
              <a:rPr lang="it-IT" smtClean="0"/>
              <a:pPr/>
              <a:t>04/06/2018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4DDBA-A26A-4647-BD80-AF4CE73813F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12184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079" y="1535113"/>
            <a:ext cx="556788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079" y="2174875"/>
            <a:ext cx="556788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401426" y="1535113"/>
            <a:ext cx="55700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401426" y="2174875"/>
            <a:ext cx="557007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78EE-0682-4F3A-8335-0D1C910E5D28}" type="datetimeFigureOut">
              <a:rPr lang="it-IT" smtClean="0"/>
              <a:pPr/>
              <a:t>04/06/2018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4DDBA-A26A-4647-BD80-AF4CE73813F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26791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78EE-0682-4F3A-8335-0D1C910E5D28}" type="datetimeFigureOut">
              <a:rPr lang="it-IT" smtClean="0"/>
              <a:pPr/>
              <a:t>04/06/2018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4DDBA-A26A-4647-BD80-AF4CE73813F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93720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78EE-0682-4F3A-8335-0D1C910E5D28}" type="datetimeFigureOut">
              <a:rPr lang="it-IT" smtClean="0"/>
              <a:pPr/>
              <a:t>04/06/2018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4DDBA-A26A-4647-BD80-AF4CE73813F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4423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080" y="273050"/>
            <a:ext cx="414583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26866" y="273051"/>
            <a:ext cx="70446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080" y="1435101"/>
            <a:ext cx="414583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78EE-0682-4F3A-8335-0D1C910E5D28}" type="datetimeFigureOut">
              <a:rPr lang="it-IT" smtClean="0"/>
              <a:pPr/>
              <a:t>04/06/2018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4DDBA-A26A-4647-BD80-AF4CE73813F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13158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69997" y="4800600"/>
            <a:ext cx="756094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469997" y="612775"/>
            <a:ext cx="756094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469997" y="5367338"/>
            <a:ext cx="756094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78EE-0682-4F3A-8335-0D1C910E5D28}" type="datetimeFigureOut">
              <a:rPr lang="it-IT" smtClean="0"/>
              <a:pPr/>
              <a:t>04/06/2018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4DDBA-A26A-4647-BD80-AF4CE73813F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46084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30079" y="274638"/>
            <a:ext cx="1134141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079" y="1600201"/>
            <a:ext cx="1134141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30079" y="6356351"/>
            <a:ext cx="29403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078EE-0682-4F3A-8335-0D1C910E5D28}" type="datetimeFigureOut">
              <a:rPr lang="it-IT" smtClean="0"/>
              <a:pPr/>
              <a:t>04/06/2018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305538" y="6356351"/>
            <a:ext cx="399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031129" y="6356351"/>
            <a:ext cx="29403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4DDBA-A26A-4647-BD80-AF4CE73813F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18946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4.wdp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18606" y="274638"/>
            <a:ext cx="7152890" cy="1143000"/>
          </a:xfrm>
        </p:spPr>
        <p:txBody>
          <a:bodyPr/>
          <a:lstStyle/>
          <a:p>
            <a:r>
              <a:rPr lang="it-IT" b="1" dirty="0" smtClean="0">
                <a:latin typeface="Arial" pitchFamily="34" charset="0"/>
                <a:cs typeface="Arial" pitchFamily="34" charset="0"/>
              </a:rPr>
              <a:t>COSA FARE?</a:t>
            </a:r>
            <a:endParaRPr lang="it-IT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70576" y="2276872"/>
            <a:ext cx="11809087" cy="3785652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sz="2400" b="1" i="1" dirty="0" smtClean="0">
                <a:latin typeface="Arial" pitchFamily="34" charset="0"/>
                <a:cs typeface="Arial" pitchFamily="34" charset="0"/>
              </a:rPr>
              <a:t>DOMANDE PER LA DISCUSSIONE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:</a:t>
            </a:r>
            <a:endParaRPr lang="it-IT" sz="2400" b="1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Quali </a:t>
            </a:r>
            <a:r>
              <a:rPr lang="it-IT" sz="2400" b="1" dirty="0">
                <a:latin typeface="Arial" pitchFamily="34" charset="0"/>
                <a:cs typeface="Arial" pitchFamily="34" charset="0"/>
              </a:rPr>
              <a:t>sono le lacune del nostro attuale sistema scolastico rispetto ai 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bisogni formativi </a:t>
            </a:r>
            <a:r>
              <a:rPr lang="it-IT" sz="2400" b="1" dirty="0">
                <a:latin typeface="Arial" pitchFamily="34" charset="0"/>
                <a:cs typeface="Arial" pitchFamily="34" charset="0"/>
              </a:rPr>
              <a:t>e alle modalità di apprendimento delle nuove 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generazioni?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Quanto </a:t>
            </a:r>
            <a:r>
              <a:rPr lang="it-IT" sz="2400" b="1" dirty="0">
                <a:latin typeface="Arial" pitchFamily="34" charset="0"/>
                <a:cs typeface="Arial" pitchFamily="34" charset="0"/>
              </a:rPr>
              <a:t>queste lacune incidono nella dispersione scolastica dei 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ragazzi?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Come </a:t>
            </a:r>
            <a:r>
              <a:rPr lang="it-IT" sz="2400" b="1" dirty="0">
                <a:latin typeface="Arial" pitchFamily="34" charset="0"/>
                <a:cs typeface="Arial" pitchFamily="34" charset="0"/>
              </a:rPr>
              <a:t>la scuola può integrarsi con altre realtà del 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territorio?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Come </a:t>
            </a:r>
            <a:r>
              <a:rPr lang="it-IT" sz="2400" b="1" dirty="0">
                <a:latin typeface="Arial" pitchFamily="34" charset="0"/>
                <a:cs typeface="Arial" pitchFamily="34" charset="0"/>
              </a:rPr>
              <a:t>innovare 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gli assetti </a:t>
            </a:r>
            <a:r>
              <a:rPr lang="it-IT" sz="2400" b="1" dirty="0">
                <a:latin typeface="Arial" pitchFamily="34" charset="0"/>
                <a:cs typeface="Arial" pitchFamily="34" charset="0"/>
              </a:rPr>
              <a:t>organizzativi e metodologici tra scuola e territorio e come rafforzare 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le sinergie </a:t>
            </a:r>
            <a:r>
              <a:rPr lang="it-IT" sz="2400" b="1" dirty="0">
                <a:latin typeface="Arial" pitchFamily="34" charset="0"/>
                <a:cs typeface="Arial" pitchFamily="34" charset="0"/>
              </a:rPr>
              <a:t>tra scuola e 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associazioni?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Come innovare la </a:t>
            </a:r>
            <a:r>
              <a:rPr lang="it-IT" sz="2400" b="1" dirty="0">
                <a:latin typeface="Arial" pitchFamily="34" charset="0"/>
                <a:cs typeface="Arial" pitchFamily="34" charset="0"/>
              </a:rPr>
              <a:t>didattica e 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gli </a:t>
            </a:r>
            <a:r>
              <a:rPr lang="it-IT" sz="2400" b="1" dirty="0">
                <a:latin typeface="Arial" pitchFamily="34" charset="0"/>
                <a:cs typeface="Arial" pitchFamily="34" charset="0"/>
              </a:rPr>
              <a:t>assetti 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pedagogici delle </a:t>
            </a:r>
            <a:r>
              <a:rPr lang="it-IT" sz="2400" b="1" dirty="0">
                <a:latin typeface="Arial" pitchFamily="34" charset="0"/>
                <a:cs typeface="Arial" pitchFamily="34" charset="0"/>
              </a:rPr>
              <a:t>scuole al fine di assicurare per tutti e per ciascuno studente i traguardi 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di competenze </a:t>
            </a:r>
            <a:r>
              <a:rPr lang="it-IT" sz="2400" b="1" dirty="0">
                <a:latin typeface="Arial" pitchFamily="34" charset="0"/>
                <a:cs typeface="Arial" pitchFamily="34" charset="0"/>
              </a:rPr>
              <a:t>e 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conoscenze?</a:t>
            </a:r>
            <a:endParaRPr lang="it-IT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Risultati immagini per 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5099" y="116632"/>
            <a:ext cx="4843730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331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46626" y="548680"/>
            <a:ext cx="1180908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Consapevolezza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socio-psico-pedagogica, il successo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nei processi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di apprendimento e formazione può essere assicurato solo a condizione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che l’attività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educativa si svolga secondo i principi più avanzati della ricerca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metodologico didattica.</a:t>
            </a:r>
          </a:p>
          <a:p>
            <a:pPr algn="just"/>
            <a:endParaRPr lang="it-IT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>
                <a:latin typeface="Arial" pitchFamily="34" charset="0"/>
                <a:cs typeface="Arial" pitchFamily="34" charset="0"/>
              </a:rPr>
              <a:t>Da una parte, occorre privilegiare le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strategie di apprendimento più </a:t>
            </a:r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idonee, che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sembrano essere quelle del </a:t>
            </a:r>
            <a:r>
              <a:rPr lang="it-IT" sz="20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problem</a:t>
            </a:r>
            <a:r>
              <a:rPr lang="it-IT" sz="20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solving</a:t>
            </a:r>
            <a:r>
              <a:rPr lang="it-IT" sz="20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(ricerca / </a:t>
            </a:r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riscoperta/reinvenzione/ricostruzione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 e del </a:t>
            </a:r>
            <a:r>
              <a:rPr lang="it-IT" sz="20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cooperative </a:t>
            </a:r>
            <a:r>
              <a:rPr lang="it-IT" sz="20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learning</a:t>
            </a:r>
            <a:r>
              <a:rPr lang="it-IT" sz="20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(l’apprendimento cooperativo)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,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dall’altra occorre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adeguare i percorsi didattici, oltre che ai livelli di sviluppo e di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apprendimento, anche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ai ritmi ed agli stili di apprendimento facendone oggetto di attenta verifica.</a:t>
            </a:r>
          </a:p>
        </p:txBody>
      </p:sp>
      <p:pic>
        <p:nvPicPr>
          <p:cNvPr id="9218" name="Picture 2" descr="Risultati immagini per dispersione scolast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9955" y="3643315"/>
            <a:ext cx="7045758" cy="2810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9226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41278" y="404665"/>
            <a:ext cx="1061825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Questo chiama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in causa la formazione dei docenti, il rinnovamento della didattica, la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valutazione che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non si limita a prendere atto dei risultati verificando se lo studente sa o non sa, ma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si impegna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a individuare, ricercare, a scoprire perché lo studente non ha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appreso, prendendo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in considerazione la molteplicità dei possibili motivi dell’insuccesso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dello studente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 </a:t>
            </a:r>
            <a:endParaRPr lang="it-IT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it-IT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L’alunno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non viene ammesso alla classe successiva solo se si ritiene che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tale provvedimento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è utile a garantire il successo formativo.</a:t>
            </a:r>
          </a:p>
        </p:txBody>
      </p:sp>
      <p:pic>
        <p:nvPicPr>
          <p:cNvPr id="10242" name="Picture 2" descr="Risultati immagini per dispersione scolast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11483" y="3717032"/>
            <a:ext cx="6748050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314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42871" y="3143248"/>
            <a:ext cx="1182197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>
                <a:latin typeface="Arial" pitchFamily="34" charset="0"/>
                <a:cs typeface="Arial" pitchFamily="34" charset="0"/>
              </a:rPr>
              <a:t>La correlazione tra la dispersione scolastica e il numero di bocciature pregresse è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un dato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ampiamente dimostrato, per cui sarebbe utile implementare delle misure in grado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di ridurne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il numero in un Paese come il nostro che più di altri ha una radicata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“cultura </a:t>
            </a:r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delle bocciature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 </a:t>
            </a:r>
            <a:endParaRPr lang="it-IT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it-IT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Ad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esempio in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Belgio,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Paese in cui al pari dell’Italia vi è da sempre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un ampio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ricorso alle bocciature, alcune scuole partecipano ad un progetto pilota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con l’obiettivo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di costruire delle pratiche capaci di contenerne il numero (ad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esempio attraverso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il tutoraggio pomeridiano obbligatorio).</a:t>
            </a:r>
          </a:p>
        </p:txBody>
      </p:sp>
      <p:pic>
        <p:nvPicPr>
          <p:cNvPr id="11266" name="Picture 2" descr="Risultati immagini per dispersione scolast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5862" y="332656"/>
            <a:ext cx="6946522" cy="2667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9718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43570" y="548681"/>
            <a:ext cx="1111564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>
                <a:latin typeface="Arial" pitchFamily="34" charset="0"/>
                <a:cs typeface="Arial" pitchFamily="34" charset="0"/>
              </a:rPr>
              <a:t>L’OCSE peraltro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considera fondamentale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diffondere nella scuola e nella società la consapevolezza dei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costi economici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che le ripetenze e l’abbandono del sistema educativo comportano. </a:t>
            </a:r>
            <a:endParaRPr lang="it-IT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it-IT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Per l’Italia l’OCSE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calcola un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costo medio di circa 8.000 dollari per singolo insuccesso </a:t>
            </a:r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scolastico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.</a:t>
            </a:r>
            <a:endParaRPr lang="it-IT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i="1" dirty="0" smtClean="0">
                <a:latin typeface="Arial" pitchFamily="34" charset="0"/>
                <a:cs typeface="Arial" pitchFamily="34" charset="0"/>
              </a:rPr>
              <a:t> </a:t>
            </a:r>
            <a:endParaRPr lang="it-IT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>
                <a:latin typeface="Arial" pitchFamily="34" charset="0"/>
                <a:cs typeface="Arial" pitchFamily="34" charset="0"/>
              </a:rPr>
              <a:t>Il costo complessivo che ogni anno il nostro Paese è costretto a sostenere, in termini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di </a:t>
            </a:r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spesa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aggiuntiva dovuta all’insuccesso scolastico, ammonta a 3,5 miliardi di </a:t>
            </a:r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euro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.</a:t>
            </a:r>
            <a:endParaRPr lang="it-IT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0" name="Picture 2" descr="Risultati immagini per dispersione scolast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99260" y="4005065"/>
            <a:ext cx="5359954" cy="238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isultati immagini per OCSE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294" y="4005065"/>
            <a:ext cx="4957077" cy="238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0167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45862" y="404664"/>
            <a:ext cx="1170985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Aumentare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la partecipazione degli studenti è un altro elemento che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può contribuire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a rafforzare il rapporto tra lo studente e la scuola. </a:t>
            </a:r>
            <a:endParaRPr lang="it-IT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it-IT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Favorire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un tipo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di partecipazione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democratica alle decisioni scolastiche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che alimenta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un processo di </a:t>
            </a:r>
            <a:r>
              <a:rPr lang="it-IT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OWNERSHIP</a:t>
            </a:r>
            <a:r>
              <a:rPr lang="it-IT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e responsabilità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nei confronti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dell’istituzione scolastica.</a:t>
            </a:r>
          </a:p>
        </p:txBody>
      </p:sp>
      <p:sp>
        <p:nvSpPr>
          <p:cNvPr id="3" name="Rettangolo 2"/>
          <p:cNvSpPr/>
          <p:nvPr/>
        </p:nvSpPr>
        <p:spPr>
          <a:xfrm>
            <a:off x="4016219" y="3212977"/>
            <a:ext cx="813834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Diventa fondamentale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il </a:t>
            </a:r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coinvolgimento delle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famiglie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 e aumentare la consapevolezza dei genitori circa l’importanza della scuola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it-IT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>
                <a:latin typeface="Arial" pitchFamily="34" charset="0"/>
                <a:cs typeface="Arial" pitchFamily="34" charset="0"/>
              </a:rPr>
              <a:t>La serenità dell’ambiente familiare, l’attitudine dei genitori nei confronti della scuola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può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influenzare in maniera determinante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l’andamento scolastico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dei figli.</a:t>
            </a:r>
          </a:p>
        </p:txBody>
      </p:sp>
      <p:pic>
        <p:nvPicPr>
          <p:cNvPr id="13314" name="Picture 2" descr="Risultati immagini per dispersione scolast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7391" y="2343656"/>
            <a:ext cx="3769982" cy="33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6655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45098" y="260649"/>
            <a:ext cx="1170985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Le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attività extra scolastiche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rafforzano le competenze di tipo cognitivo,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psicosociale 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contribuiscono altresì a colmare la distanza tra lo studente e la scuola. </a:t>
            </a:r>
            <a:endParaRPr lang="it-IT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it-IT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Questi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effetti,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 cascata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, hanno delle ripercussioni positive sulla performance scolastica e dunque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sul tasso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di abbandono. </a:t>
            </a:r>
            <a:endParaRPr lang="it-IT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it-IT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’ sulla base di queste riflessioni che alcune scuole, ad esempio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in Polonia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, hanno reso le attività extrascolastiche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obbligatorie.</a:t>
            </a:r>
            <a:endParaRPr lang="it-IT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it-IT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Più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in generale bisogna evidenziare che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l’innovazione del sistema scolastico </a:t>
            </a:r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passa anche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da insegnanti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adeguatamente preparati, a cui sia data l’opportunità di </a:t>
            </a:r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continuare ad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aggiornarsi e che siano motivati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2050" name="Picture 2" descr="Risultati immagini per insegnanti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9955" y="4509120"/>
            <a:ext cx="714499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3795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847746" y="260648"/>
            <a:ext cx="89060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LAVORARE IN RETE PER IL CONTRASTO </a:t>
            </a:r>
          </a:p>
          <a:p>
            <a:pPr algn="ctr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ALLE DISUGUAGLIANZE</a:t>
            </a:r>
            <a:endParaRPr lang="it-IT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47391" y="1166844"/>
            <a:ext cx="1206273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>
                <a:latin typeface="Arial" pitchFamily="34" charset="0"/>
                <a:cs typeface="Arial" pitchFamily="34" charset="0"/>
              </a:rPr>
              <a:t>Inoltre è a tutti gli attori di un dato territorio che, in una logica di contrasto al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crescere delle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disuguaglianze, spetta la realizzazione di azioni di compensazione per gli </a:t>
            </a:r>
            <a:r>
              <a:rPr lang="it-IT" sz="20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early</a:t>
            </a:r>
            <a:r>
              <a:rPr lang="it-IT" sz="20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school</a:t>
            </a:r>
            <a:r>
              <a:rPr lang="it-IT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leavers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, ovvero trovare delle soluzioni di reinserimento ed integrazione sociale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per quei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soggetti dispersi che non sarebbe ora più possibile recuperare, ad esempio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sviluppando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dei percorsi professionali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e producendo nuove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opportunità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lavorative che non richiedano una qualifica di scuola secondaria di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secondo grado.</a:t>
            </a:r>
            <a:endParaRPr lang="it-IT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Risultati immagini per dispersione scolast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03844" y="3143248"/>
            <a:ext cx="6406279" cy="3442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6509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46626" y="692697"/>
            <a:ext cx="120075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Per fronteggiare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la dispersione e il precoce abbandono dei percorsi di istruzione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e formazione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, sia in fase preventiva, sia nel recupero, occorre che vi sia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un’alleanza fra </a:t>
            </a:r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 scuola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 tutti i soggetti di un sistema formativo veramente integrato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 </a:t>
            </a:r>
            <a:endParaRPr lang="it-IT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it-IT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Per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trasformare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la scuola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in un centro di riferimento culturale e sociale del territorio, soprattutto nelle zone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ad alta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esclusione sociale, è necessario il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coinvolgimento fattivo dei soggetti del terzo </a:t>
            </a:r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settore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, nelle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sue diverse configurazioni (p.e. associazioni, cooperative, ONG), che vi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operano </a:t>
            </a:r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offrendo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professionalità di tipo pedagogico e psicosociale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16388" name="Picture 4" descr="Risultati immagini per terzo setto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06135" y="3357562"/>
            <a:ext cx="6581412" cy="3193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tangolo 2"/>
          <p:cNvSpPr/>
          <p:nvPr/>
        </p:nvSpPr>
        <p:spPr>
          <a:xfrm>
            <a:off x="2945632" y="119746"/>
            <a:ext cx="6809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IL CONTRIBUTO DEL TERZO SETTORE</a:t>
            </a:r>
            <a:endParaRPr lang="it-IT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042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08810" y="692697"/>
            <a:ext cx="1170985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>
                <a:latin typeface="Arial" pitchFamily="34" charset="0"/>
                <a:cs typeface="Arial" pitchFamily="34" charset="0"/>
              </a:rPr>
              <a:t>Tra le esperienze più note del privato sociale vi sono le </a:t>
            </a:r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“SCUOLE DI SECONDA OCCASIONE” (O “DI SECONDA OPPORTUNITÀ”)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di cui esiste una rete nazionale. </a:t>
            </a:r>
            <a:endParaRPr lang="it-IT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it-IT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Le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migliori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esperienze sono quelle che integrano gli interventi del privato sociale nel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sistema scolastico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invece di trattarli come soggetti esterni a cui in definitiva delegare gli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studenti “problematici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” con disagio scolastico e familiare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attraverso ad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esempio il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prolungamento del tempo-scuola (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attività prevalentemente di aiuto nei compiti scolastici che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risulta preponderante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tra quelle realizzate dal privato sociale).</a:t>
            </a:r>
          </a:p>
        </p:txBody>
      </p:sp>
      <p:pic>
        <p:nvPicPr>
          <p:cNvPr id="17410" name="Picture 2" descr="Risultati immagini per terzo setto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3012" y="3500438"/>
            <a:ext cx="7654882" cy="2952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8194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45862" y="836713"/>
            <a:ext cx="1170985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 rafforzamento di </a:t>
            </a:r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questa collaborazione/alleanza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è prioritaria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e deve andare nella direzione di un coordinamento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e di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una sistematizzazione delle strategie e dei diversi interventi,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                      in un’ottica integrativa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e non meramente suppletiva e delegante.</a:t>
            </a:r>
          </a:p>
          <a:p>
            <a:pPr algn="just"/>
            <a:endParaRPr lang="it-IT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questo senso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 autorità locali sono chiamate a svolgere un compito “registico” </a:t>
            </a:r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nei territori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sostenendo le reti tra scuole e privato sociale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 </a:t>
            </a:r>
            <a:endParaRPr lang="it-IT" sz="20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Picture 2" descr="Risultati immagini per terzo setto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2042" y="4846661"/>
            <a:ext cx="4515564" cy="139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tangolo 3"/>
          <p:cNvSpPr/>
          <p:nvPr/>
        </p:nvSpPr>
        <p:spPr>
          <a:xfrm>
            <a:off x="2945632" y="119746"/>
            <a:ext cx="6809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IL CONTRIBUTO DEL TERZO SETTORE</a:t>
            </a:r>
            <a:endParaRPr lang="it-IT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Risultati immagini per integrazione scuola servizi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03079" y="3391257"/>
            <a:ext cx="6418893" cy="2846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2620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45098" y="404664"/>
            <a:ext cx="1002283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i="1" dirty="0" smtClean="0">
                <a:latin typeface="Arial" pitchFamily="34" charset="0"/>
                <a:cs typeface="Arial" pitchFamily="34" charset="0"/>
              </a:rPr>
              <a:t>INVESTIRE SUFFICIENTI RISORSE PUBBLICHE PER UNA SCUOLA DI QUALITÀ PER TUTTI</a:t>
            </a:r>
            <a:endParaRPr lang="it-IT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47389" y="1612821"/>
            <a:ext cx="70792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>
                <a:latin typeface="Arial" pitchFamily="34" charset="0"/>
                <a:cs typeface="Arial" pitchFamily="34" charset="0"/>
              </a:rPr>
              <a:t>E’ difficile pensare ad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un miglioramento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della qualità del servizio e della didattica, ad un ampliamento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               delle attività di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tutoraggio ed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 alla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obbligatorietà delle attività extracurriculari senza fare i conti con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le disponibilità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finanziarie delle scuole.</a:t>
            </a:r>
          </a:p>
        </p:txBody>
      </p:sp>
      <p:sp>
        <p:nvSpPr>
          <p:cNvPr id="4" name="Rettangolo 3"/>
          <p:cNvSpPr/>
          <p:nvPr/>
        </p:nvSpPr>
        <p:spPr>
          <a:xfrm>
            <a:off x="1934403" y="4653136"/>
            <a:ext cx="1030438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>
                <a:latin typeface="Arial" pitchFamily="34" charset="0"/>
                <a:cs typeface="Arial" pitchFamily="34" charset="0"/>
              </a:rPr>
              <a:t>Alcuni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Paesi hanno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adottato delle misure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che vengono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comunemente chiamate di </a:t>
            </a:r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“DISCRIMINAZIONE POSITIVA”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Esse consistono nell’accordare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un maggiore flusso di finanziamenti a quelle scuole che servono bacini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di popolazione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più economicamente svantaggiati.</a:t>
            </a:r>
          </a:p>
        </p:txBody>
      </p:sp>
      <p:pic>
        <p:nvPicPr>
          <p:cNvPr id="5" name="Picture 2" descr="Risultati immagini per dispersione scolast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76608" y="1612820"/>
            <a:ext cx="4470582" cy="2752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953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942042" y="1556818"/>
            <a:ext cx="108167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latin typeface="Arial" pitchFamily="34" charset="0"/>
                <a:cs typeface="Arial" pitchFamily="34" charset="0"/>
              </a:rPr>
              <a:t>In sintesi, Stato</a:t>
            </a:r>
            <a:r>
              <a:rPr lang="it-IT" sz="2400" b="1" dirty="0">
                <a:latin typeface="Arial" pitchFamily="34" charset="0"/>
                <a:cs typeface="Arial" pitchFamily="34" charset="0"/>
              </a:rPr>
              <a:t>, scuole, 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famiglie, privato </a:t>
            </a:r>
            <a:r>
              <a:rPr lang="it-IT" sz="2400" b="1" dirty="0">
                <a:latin typeface="Arial" pitchFamily="34" charset="0"/>
                <a:cs typeface="Arial" pitchFamily="34" charset="0"/>
              </a:rPr>
              <a:t>sociale e mondo produttivo devono assicurare 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l’ingrediente essenziale </a:t>
            </a:r>
            <a:r>
              <a:rPr lang="it-IT" sz="2400" b="1" dirty="0">
                <a:latin typeface="Arial" pitchFamily="34" charset="0"/>
                <a:cs typeface="Arial" pitchFamily="34" charset="0"/>
              </a:rPr>
              <a:t>ad un buon intervento contro la dispersione scolastica: </a:t>
            </a:r>
            <a:r>
              <a:rPr lang="it-IT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lunga durata e stabilità</a:t>
            </a:r>
            <a:r>
              <a:rPr lang="it-IT" sz="24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19458" name="Picture 2" descr="Risultati immagini per terzo setto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6626" y="188640"/>
            <a:ext cx="5066883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Risultati immagini per integrazione scuola servizi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33639" y="3068961"/>
            <a:ext cx="8732770" cy="3241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5919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44334" y="260649"/>
            <a:ext cx="113542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L’ aumento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 risorse non è da solo sufficiente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per assicurare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di raggiungere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l’obiettivo di ridurre drasticamente il fenomeno della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dispersione scolastica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 </a:t>
            </a:r>
            <a:endParaRPr lang="it-IT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it-IT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All’aumento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 risorse deve anche corrispondere la capacità </a:t>
            </a:r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 assegnazione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per interventi che siano realmente in grado di raggiungere i territori </a:t>
            </a:r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 le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fasce di popolazione a più alto rischio di dispersione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e di incoraggiare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interventi sperimentali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e innovativi o la replicabilità di interventi che hanno già dato prova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di riuscire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a contrastare il fenomeno.</a:t>
            </a:r>
          </a:p>
        </p:txBody>
      </p:sp>
      <p:pic>
        <p:nvPicPr>
          <p:cNvPr id="5122" name="Picture 2" descr="Immagine correla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333" y="3143248"/>
            <a:ext cx="11354226" cy="3244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e 2"/>
          <p:cNvSpPr/>
          <p:nvPr/>
        </p:nvSpPr>
        <p:spPr>
          <a:xfrm>
            <a:off x="7398728" y="3283559"/>
            <a:ext cx="1290068" cy="310466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/>
          <p:cNvSpPr/>
          <p:nvPr/>
        </p:nvSpPr>
        <p:spPr>
          <a:xfrm>
            <a:off x="9037091" y="3501007"/>
            <a:ext cx="1872208" cy="289114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252116" y="3501008"/>
            <a:ext cx="2307532" cy="28911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2112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45098" y="404665"/>
            <a:ext cx="98243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Elementi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essenziali che risultano avere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un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impatto realmente efficace sulla buona riuscita dei progetti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realizzati o da realizzare: </a:t>
            </a:r>
            <a:endParaRPr lang="it-IT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545098" y="1484785"/>
            <a:ext cx="6300788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 RETE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fra le scuole e con il coinvolgimento delle associazioni del territorio; </a:t>
            </a:r>
          </a:p>
        </p:txBody>
      </p:sp>
      <p:sp>
        <p:nvSpPr>
          <p:cNvPr id="4" name="Rettangolo 3"/>
          <p:cNvSpPr/>
          <p:nvPr/>
        </p:nvSpPr>
        <p:spPr>
          <a:xfrm>
            <a:off x="5705371" y="2408115"/>
            <a:ext cx="6300788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LA FORMAZIONE DEI DOCENTI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su quadri di riferimento teorico e metodologico e nuove strategie didattiche; </a:t>
            </a:r>
          </a:p>
        </p:txBody>
      </p:sp>
      <p:sp>
        <p:nvSpPr>
          <p:cNvPr id="5" name="Rettangolo 4"/>
          <p:cNvSpPr/>
          <p:nvPr/>
        </p:nvSpPr>
        <p:spPr>
          <a:xfrm>
            <a:off x="247390" y="3772769"/>
            <a:ext cx="6300788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L’INTER-PROFESSIONALITÀ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l’interazione di approcci differenti tra docenti ed operatori esterni permette un reciproco e arricchente scambio di punti di vista e pratiche operative; </a:t>
            </a:r>
          </a:p>
        </p:txBody>
      </p:sp>
      <p:pic>
        <p:nvPicPr>
          <p:cNvPr id="21506" name="Picture 2" descr="Risultati immagini per dispersione scolastica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48179" y="3861048"/>
            <a:ext cx="5457981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8073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42806" y="260648"/>
            <a:ext cx="89312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I MODULI DI ACCOGLIENZA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la presa in carico degli studenti più difficili deve prevedere degli spazi di accoglienza, anche informali, sia prima che durante i percorsi, finalizzati al rafforzamento della motivazione, analisi delle difficoltà e delle dinamiche relazionali; </a:t>
            </a:r>
          </a:p>
        </p:txBody>
      </p:sp>
      <p:sp>
        <p:nvSpPr>
          <p:cNvPr id="3" name="Rettangolo 2"/>
          <p:cNvSpPr/>
          <p:nvPr/>
        </p:nvSpPr>
        <p:spPr>
          <a:xfrm>
            <a:off x="2132875" y="2413338"/>
            <a:ext cx="972513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LA CONTINUITÀ VERTICALE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significa accompagnare i bambini e i ragazzi nei passaggi tra un ordine di scuola e l’altro e promuovere lo scambio e la comunicazione fra i docenti, fin dalla scuola dell’infanzia, anche al fine di una individuazione precoce del disagio; </a:t>
            </a:r>
          </a:p>
        </p:txBody>
      </p:sp>
      <p:sp>
        <p:nvSpPr>
          <p:cNvPr id="4" name="Rettangolo 3"/>
          <p:cNvSpPr/>
          <p:nvPr/>
        </p:nvSpPr>
        <p:spPr>
          <a:xfrm>
            <a:off x="5903843" y="4829384"/>
            <a:ext cx="6300788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IL PORTFOLIO</a:t>
            </a:r>
            <a:r>
              <a:rPr lang="it-IT" sz="2000" b="1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come strumento costruito dal gruppo di lavoro che aiuta l’autovalutazione di processo, anche da parte dei ragazzi; </a:t>
            </a:r>
          </a:p>
        </p:txBody>
      </p:sp>
      <p:pic>
        <p:nvPicPr>
          <p:cNvPr id="22530" name="Picture 2" descr="Risultati immagini per dispersione scolast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7390" y="4044554"/>
            <a:ext cx="5358745" cy="2480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4364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45862" y="404664"/>
            <a:ext cx="113129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7. LA SELEZIONE DEL TARGET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i gruppi di studenti beneficiari dei progetti funzionano se si individuano in modo accurato i target prioritari portatori di bisogni specifici, contestualmente ad un lavoro sistemico e sistematico di integrazione nell’ambito dei gruppi classe e della scuola in genere; </a:t>
            </a:r>
          </a:p>
        </p:txBody>
      </p:sp>
      <p:sp>
        <p:nvSpPr>
          <p:cNvPr id="3" name="Rettangolo 2"/>
          <p:cNvSpPr/>
          <p:nvPr/>
        </p:nvSpPr>
        <p:spPr>
          <a:xfrm>
            <a:off x="4117595" y="2420889"/>
            <a:ext cx="71117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i="1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it-IT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IL COINVOLGIMENTO DELLE FAMIGLIE</a:t>
            </a:r>
            <a:r>
              <a:rPr lang="it-IT" sz="2000" b="1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essenziale per stabilire una reale e produttiva alleanza educativa tra scuola e famiglia; </a:t>
            </a:r>
          </a:p>
        </p:txBody>
      </p:sp>
      <p:sp>
        <p:nvSpPr>
          <p:cNvPr id="4" name="Rettangolo 3"/>
          <p:cNvSpPr/>
          <p:nvPr/>
        </p:nvSpPr>
        <p:spPr>
          <a:xfrm>
            <a:off x="4316068" y="4292422"/>
            <a:ext cx="77071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9. GLI INDICATORI DI RISULTATO</a:t>
            </a:r>
            <a:r>
              <a:rPr lang="it-IT" sz="2000" b="1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indispensabili per monitorare le attività e per far luce sull’impatto che il progetto ha avuto. </a:t>
            </a:r>
          </a:p>
        </p:txBody>
      </p:sp>
      <p:pic>
        <p:nvPicPr>
          <p:cNvPr id="23554" name="Picture 2" descr="Risultati immagini per dispersione scolast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5862" y="2132857"/>
            <a:ext cx="3671733" cy="4202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4117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99995" y="642918"/>
            <a:ext cx="864399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b="1" dirty="0" smtClean="0">
                <a:latin typeface="Arial" pitchFamily="34" charset="0"/>
                <a:cs typeface="Arial" pitchFamily="34" charset="0"/>
              </a:rPr>
              <a:t>A cavallo degli anni '60 e '70 è nata l'idea di creare una </a:t>
            </a:r>
            <a:r>
              <a:rPr lang="it-IT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«DISCRIMINAZIONE POSITIVA» 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materia d’istruzione. </a:t>
            </a:r>
            <a:endParaRPr lang="it-IT" sz="2400" b="1" dirty="0" smtClean="0">
              <a:latin typeface="Arial" pitchFamily="34" charset="0"/>
              <a:cs typeface="Arial" pitchFamily="34" charset="0"/>
            </a:endParaRPr>
          </a:p>
          <a:p>
            <a:endParaRPr lang="it-IT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400" b="1" dirty="0" smtClean="0">
                <a:latin typeface="Arial" pitchFamily="34" charset="0"/>
                <a:cs typeface="Arial" pitchFamily="34" charset="0"/>
              </a:rPr>
              <a:t>Molti studi mettono 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in evidenza la stretta correlazione tra il rendimento degli studenti e l’origine socio-economica. </a:t>
            </a:r>
            <a:endParaRPr lang="it-IT" sz="2400" b="1" dirty="0" smtClean="0">
              <a:latin typeface="Arial" pitchFamily="34" charset="0"/>
              <a:cs typeface="Arial" pitchFamily="34" charset="0"/>
            </a:endParaRPr>
          </a:p>
          <a:p>
            <a:endParaRPr lang="it-IT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400" b="1" dirty="0" smtClean="0">
                <a:latin typeface="Arial" pitchFamily="34" charset="0"/>
                <a:cs typeface="Arial" pitchFamily="34" charset="0"/>
              </a:rPr>
              <a:t>Si sosteneva 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questo 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principio: </a:t>
            </a:r>
            <a:r>
              <a:rPr lang="it-IT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 la scuola deve compensare gli effetti di una società disuguale, bisogna che essa stessa sia disuguale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. </a:t>
            </a:r>
            <a:endParaRPr lang="it-IT" sz="2400" b="1" dirty="0" smtClean="0">
              <a:latin typeface="Arial" pitchFamily="34" charset="0"/>
              <a:cs typeface="Arial" pitchFamily="34" charset="0"/>
            </a:endParaRPr>
          </a:p>
          <a:p>
            <a:endParaRPr lang="it-IT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400" b="1" dirty="0" smtClean="0">
                <a:latin typeface="Arial" pitchFamily="34" charset="0"/>
                <a:cs typeface="Arial" pitchFamily="34" charset="0"/>
              </a:rPr>
              <a:t>Si 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deve pertanto accordare un trattamento scolastico preferenziale a categorie di popolazione svantaggiata o in difficoltà: </a:t>
            </a:r>
            <a:r>
              <a:rPr lang="it-IT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compensare una discriminazione di fatto per il tramite di disuguaglianze nei mezzi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it-IT" sz="20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4" name="Picture 6" descr="Risultati immagini per abbandono scolastic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86869" y="2214554"/>
            <a:ext cx="3214710" cy="41005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71433" y="1000108"/>
            <a:ext cx="750099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b="1" dirty="0" smtClean="0">
                <a:latin typeface="Arial" pitchFamily="34" charset="0"/>
                <a:cs typeface="Arial" pitchFamily="34" charset="0"/>
              </a:rPr>
              <a:t>Nel 1981, il ministro francese sarà il primo ad applicare questo principio di discriminazione positiva, con una direttiva volta a definire i criteri secondo i quali alcune strutture scolastiche saranno classificate quali </a:t>
            </a:r>
            <a:r>
              <a:rPr lang="it-IT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“zona di educazione prioritaria” (ZEP)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, direttiva che pure definisce gli obblighi delle collettività locali nei loro confronti. </a:t>
            </a:r>
            <a:endParaRPr lang="it-IT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it-IT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400" b="1" dirty="0" smtClean="0">
                <a:latin typeface="Arial" pitchFamily="34" charset="0"/>
                <a:cs typeface="Arial" pitchFamily="34" charset="0"/>
              </a:rPr>
              <a:t>Nel Belgio francofono ci vorrà un altro decennio per vedere la nascita di scuole </a:t>
            </a:r>
            <a:r>
              <a:rPr lang="it-IT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“D +” (discriminazione positiva) 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che beneficiano di ulteriori risorse umane e finanziarie da parte della Comunità francese del Belgio. </a:t>
            </a:r>
            <a:endParaRPr lang="it-IT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Risultati immagini per abbandono scolastic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6737" y="1857364"/>
            <a:ext cx="4000528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45862" y="335847"/>
            <a:ext cx="1180908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>
                <a:latin typeface="Arial" pitchFamily="34" charset="0"/>
                <a:cs typeface="Arial" pitchFamily="34" charset="0"/>
              </a:rPr>
              <a:t>Se confrontata con gli altri Paesi UE l’Italia è tra quelli che investono meno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in istruzione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e formazione. </a:t>
            </a:r>
            <a:endParaRPr lang="it-IT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Le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proiezioni de </a:t>
            </a:r>
            <a:r>
              <a:rPr lang="it-IT" sz="2000" b="1" i="1" dirty="0">
                <a:latin typeface="Arial" pitchFamily="34" charset="0"/>
                <a:cs typeface="Arial" pitchFamily="34" charset="0"/>
              </a:rPr>
              <a:t>La Buona Scuola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stimano un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aumento della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spesa pubblica in questo ambito fino a 2,4 punti percentuali di PIL nel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lungo periodo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(entro il 2025 si ritiene che l’aumento possa essere dello 0,6)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 </a:t>
            </a:r>
            <a:endParaRPr lang="it-IT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it-IT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Un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obiettivo da perseguire potrebbe essere quello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di collocarsi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, entro il 2020, ai primi posti della classifica dei Paesi UE per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spesa pubblica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in istruzione e formazione, classifica oggi guidata dalla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Danimarca </a:t>
            </a:r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che colloca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7,9% del suo </a:t>
            </a:r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PIL ad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investimenti per istruzione e formazione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3074" name="Picture 2" descr="Risultati immagini per dispersione scolast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08428" y="3645025"/>
            <a:ext cx="6723950" cy="280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0488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371697" y="357166"/>
            <a:ext cx="82365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PREVENIRE PER TEMPO IL FENOMENO DELLA DISPERSIONE SCOLASTICA</a:t>
            </a:r>
            <a:endParaRPr lang="it-IT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545098" y="1196752"/>
            <a:ext cx="1162011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Le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scuole si dotino di sistemi di </a:t>
            </a:r>
            <a:r>
              <a:rPr lang="it-IT" sz="20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early</a:t>
            </a:r>
            <a:r>
              <a:rPr lang="it-IT" sz="20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warning</a:t>
            </a:r>
            <a:r>
              <a:rPr lang="it-IT" sz="20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capaci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di assicurare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un intervento tempestivo laddove si registri un’elevata probabilità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di dispersione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 </a:t>
            </a:r>
            <a:endParaRPr lang="it-IT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it-IT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letteratura dimostra, infatti, che i segnali che uno studente lascerà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la scuola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si presentano fino a tre anni prima dell’abbandono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scolastico. </a:t>
            </a:r>
          </a:p>
          <a:p>
            <a:pPr algn="just"/>
            <a:endParaRPr lang="it-IT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Alcuni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esempi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di questi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sistemi si trovano in Danimarca, Lituania ed Ungheria che si sono dotati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di database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con l’obiettivo di monitorare la performance degli studenti al fine di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prevenirne l’abbandono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5122" name="Picture 2" descr="Risultati immagini per dispersione scolast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9955" y="4071942"/>
            <a:ext cx="7055261" cy="259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9298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41278" y="563828"/>
            <a:ext cx="79388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Importante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porre particolare attenzione ai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“passaggi scolastici” dalla </a:t>
            </a:r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scuola secondaria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 I grado alla secondaria di II grado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ttangolo 2"/>
          <p:cNvSpPr/>
          <p:nvPr/>
        </p:nvSpPr>
        <p:spPr>
          <a:xfrm>
            <a:off x="3895227" y="1772817"/>
            <a:ext cx="832739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Costruire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un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“ponte”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che, partendo dalla continuità del progetto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didattico-educativo, evolva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senza cesure. </a:t>
            </a:r>
            <a:endParaRPr lang="it-IT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it-IT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Il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“ponte” deve essere il frutto di un accordo tra le scuole, </a:t>
            </a:r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realizzato in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condivisione e cogestione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6146" name="Picture 2" descr="Risultati immagini per dispersione scolast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5097" y="3643314"/>
            <a:ext cx="7613077" cy="2782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9832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46626" y="476672"/>
            <a:ext cx="1180908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Assicurare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 stabilità del corpo docente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, e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di conseguenza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dare valore a quel rapporto e a quel legame empatico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 che può istaurarsi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tra gli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alunni e i docenti. </a:t>
            </a:r>
            <a:endParaRPr lang="it-IT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it-IT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Il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continuo cambio dei docenti non consente di poter affrontare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con serietà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le situazioni più complesse e l’avvicendamento dei docenti è spesso vissuto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dagli alunni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come un'altra occasione di abbandono. </a:t>
            </a:r>
            <a:endParaRPr lang="it-IT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it-IT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questione della mobilità del personale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è dunque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un tema che riguarda la continuità educativa e deve trovare soluzioni di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equilibrio rispettose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dei diritti di tutti, docenti e studenti, ma nel superiore interesse di quest’ultimi.</a:t>
            </a:r>
          </a:p>
        </p:txBody>
      </p:sp>
      <p:pic>
        <p:nvPicPr>
          <p:cNvPr id="7170" name="Picture 2" descr="Risultati immagini per dispersione scolast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11483" y="3714752"/>
            <a:ext cx="7244230" cy="268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829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43570" y="260648"/>
            <a:ext cx="68539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b="1" dirty="0" smtClean="0">
                <a:latin typeface="Arial" pitchFamily="34" charset="0"/>
                <a:cs typeface="Arial" pitchFamily="34" charset="0"/>
              </a:rPr>
              <a:t>INNOVARE IL SISTEMA SCOLASTICO E LA DIDATTICA</a:t>
            </a:r>
            <a:endParaRPr lang="it-IT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43570" y="980729"/>
            <a:ext cx="98243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 scuola </a:t>
            </a:r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deve essere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 luogo di dialogo e di incontro, non un luogo di trasmissione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 </a:t>
            </a:r>
            <a:endParaRPr lang="it-IT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it-IT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livello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teorico è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ampiamente riconosciuto che non bisogna fare la didattica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trasmissiva,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ma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ancora tutto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– o molto - è organizzato in modo da trasmettere, e non in modo da elaborare.</a:t>
            </a:r>
          </a:p>
        </p:txBody>
      </p:sp>
      <p:pic>
        <p:nvPicPr>
          <p:cNvPr id="8194" name="Picture 2" descr="Risultati immagini per dispersione scolast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6831" y="3227498"/>
            <a:ext cx="7343466" cy="3009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7690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2074</Words>
  <Application>Microsoft Office PowerPoint</Application>
  <PresentationFormat>Personalizzato</PresentationFormat>
  <Paragraphs>99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Tema di Office</vt:lpstr>
      <vt:lpstr>COSA FARE?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crescenzo</dc:creator>
  <cp:lastModifiedBy>crescenzo</cp:lastModifiedBy>
  <cp:revision>40</cp:revision>
  <dcterms:created xsi:type="dcterms:W3CDTF">2018-06-02T09:49:53Z</dcterms:created>
  <dcterms:modified xsi:type="dcterms:W3CDTF">2018-06-04T11:45:06Z</dcterms:modified>
</cp:coreProperties>
</file>